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1" r:id="rId4"/>
    <p:sldId id="262" r:id="rId5"/>
    <p:sldId id="263" r:id="rId6"/>
    <p:sldId id="260" r:id="rId7"/>
    <p:sldId id="264" r:id="rId8"/>
    <p:sldId id="265" r:id="rId9"/>
    <p:sldId id="266" r:id="rId10"/>
    <p:sldId id="267" r:id="rId11"/>
    <p:sldId id="259" r:id="rId12"/>
    <p:sldId id="258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32BCF-04DC-4C73-8527-22BB842F6A0B}" type="datetimeFigureOut">
              <a:rPr lang="en-AU" smtClean="0"/>
              <a:t>12/02/2021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7E9C1-4A59-4C00-A2C1-061B87A4DE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0552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6D4F6-9F93-41B0-B82E-8565FB933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8C4A8F-6029-474B-87CE-93328A90B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B3B22-1439-4F47-A394-FBFA2FE9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12/02/2021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CC98B-9ED6-456C-B0AC-5D604C66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34746-24E0-44B3-A4F0-E3AF005FB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5794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D0374-8156-4A25-B9AA-53E6FA34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990BB7-239E-4FFE-9546-055E1BE2F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89A0F-D97B-4C68-A201-40964301D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12/02/2021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ACAEC-8409-4962-947E-1180F9724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8533D-FE86-4A34-9384-5D681D9E2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474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99FDD7-CB99-4436-AA30-C5F7D818A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C1D71-85ED-49F3-A5F7-781B042EB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21CBA-AAE2-4549-B30B-DC1AFABA9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12/02/2021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BCCBA-BEE9-4640-999D-00FCE3D35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5ACA1-DFB4-40C1-944E-12250CD1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947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0249F-11B5-4C4D-94E6-169F5BD1D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4902F-18F5-4BF8-ABC2-B6C8EE3AD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62C99-9E82-4138-A4D7-FE797A095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12/02/2021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77C5A-507A-420E-B420-E23DC49BE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B91AA-1D06-4D33-A016-2ACE5F61E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00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865B8-65ED-4DF5-A0FF-5DFB5F3C4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C09F9-2D80-4376-BCFF-5E6CAF276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F5004-15B2-4368-B0DB-EDAE9BEEC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12/02/2021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70B6F-4642-444B-BBA3-5955DFC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AA39E-7BA9-4C5D-A083-A3F5642F5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0112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0CCC1-3E87-49CD-A9A9-D59DE388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4F3E-380D-426C-B4D3-16A9BE8C9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767A8-E3AD-44A2-935B-D61776E3D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8A55C-DC15-45F5-B67F-000B12FD8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12/02/2021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641D3-8A62-4A43-B201-B6DE1790F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B4C14-D56D-4546-A424-BEDD3353A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147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A36F5-02FF-4CDD-9558-F6464FAE9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B64CB-EDD4-4224-87E0-0FA53B061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01DB2-F6ED-4B2D-952B-DD04F3EEF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1A72F-6F93-4855-A029-74C672C43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17525-8187-4FCA-A46D-F40EE25BE9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14DF8F-F982-4434-896B-E60FB185F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12/02/2021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259C08-15FD-4DED-B8B2-3BC2BDD67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C04E62-5C2A-4CC4-A64B-C133A34A8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848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57166-3B9D-434F-A614-803F7543E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B1C1F4-E1DB-43DC-9DCB-2EF94C668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12/02/2021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684875-DE52-45C1-B6D9-B8C425F6E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CFFC-E542-4084-A04E-585558E3A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320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B48D57-ECA9-4F00-9731-26A9F172E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12/02/2021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8F2C86-02D2-4D08-BDD5-820B71189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CC8CB-EE84-44A0-81EB-62AB2D93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7401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FC620-8B0B-4DC3-B207-1E54934D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C7346-06B2-439B-9E18-490E0685E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0BEF7-31E5-49EB-896E-DB3F1A6EB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1D2FC-254E-49D0-8305-4378EA362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12/02/2021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63B11-C0F2-4D51-B96A-189356149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EA64F-0534-41A5-A86E-6288E3CA7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2678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8EBF9-225D-4AC9-A557-E2BD8765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F6F8F0-C753-418F-BEF8-7D6AB857E5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29A3A-55FC-4467-B6F8-58E3F8DB6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DC8392-B3BB-4B9B-884D-67A9AAECA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12/02/2021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24EF8-C497-4267-B506-62F77126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46A3F-3280-4F5B-BC32-3B616905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907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175078-6A59-428D-AC80-455C62F40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44210-521C-4B28-AC7D-A13C4A159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87FC1-CAF9-42F6-87A8-02C690000A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52C13-04AE-4995-A7F5-B1F58076463F}" type="datetimeFigureOut">
              <a:rPr lang="en-AU" smtClean="0"/>
              <a:t>12/02/2021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3C1B5-8DE7-4491-97A4-40322237DF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CDDE6-1C87-4306-9A3E-F150A79A3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622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L6GfhqoCz8Y" TargetMode="External"/><Relationship Id="rId5" Type="http://schemas.openxmlformats.org/officeDocument/2006/relationships/hyperlink" Target="https://www.youtube.com/watch?v=ScWBj0hqOLE" TargetMode="External"/><Relationship Id="rId4" Type="http://schemas.openxmlformats.org/officeDocument/2006/relationships/hyperlink" Target="https://www.youtube.com/watch?v=oC3klPMRnw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8A723A-C066-4BAC-AD36-C0D199179B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6" t="2191" r="2667" b="1918"/>
          <a:stretch/>
        </p:blipFill>
        <p:spPr>
          <a:xfrm>
            <a:off x="264160" y="538480"/>
            <a:ext cx="4078022" cy="4338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E79AB4-CA1C-4D92-ABAB-BC4DDE71FA7E}"/>
              </a:ext>
            </a:extLst>
          </p:cNvPr>
          <p:cNvSpPr txBox="1"/>
          <p:nvPr/>
        </p:nvSpPr>
        <p:spPr>
          <a:xfrm>
            <a:off x="2042160" y="1107440"/>
            <a:ext cx="781304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Reversible reactions</a:t>
            </a:r>
          </a:p>
          <a:p>
            <a:pPr algn="ctr"/>
            <a:r>
              <a:rPr lang="en-US" sz="3200" dirty="0"/>
              <a:t>Chemical equilibrium</a:t>
            </a:r>
            <a:endParaRPr lang="en-A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404C4A-6397-4F0F-BD08-F4136157492C}"/>
              </a:ext>
            </a:extLst>
          </p:cNvPr>
          <p:cNvSpPr txBox="1"/>
          <p:nvPr/>
        </p:nvSpPr>
        <p:spPr>
          <a:xfrm>
            <a:off x="264160" y="6136640"/>
            <a:ext cx="509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ATAR Chemistry Unit 3 2021</a:t>
            </a:r>
            <a:endParaRPr lang="en-AU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DCBA9D-0607-48A4-8501-B60180DCF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960" y="2565230"/>
            <a:ext cx="5516880" cy="398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53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Physical equilibrium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242D2D9-F71C-4847-BBDC-1AE689CC3243}"/>
              </a:ext>
            </a:extLst>
          </p:cNvPr>
          <p:cNvSpPr txBox="1">
            <a:spLocks/>
          </p:cNvSpPr>
          <p:nvPr/>
        </p:nvSpPr>
        <p:spPr>
          <a:xfrm>
            <a:off x="497840" y="1605300"/>
            <a:ext cx="1119632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Saturated Solutions: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In a saturated solution, an equilibrium exists between a small piece of excess solute and the solution.  For a given temperature, the number of solute particles dissolving equals the number recrystallising.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F14F83-5FEB-4504-9E4A-2AF4A3238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572" y="3910712"/>
            <a:ext cx="2747502" cy="26839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3CF577-95DE-4A37-A069-864D70A39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560" y="4295448"/>
            <a:ext cx="5163343" cy="224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96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Chemical equilibrium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F9C4B3-1621-426B-8343-E5E1286441C0}"/>
              </a:ext>
            </a:extLst>
          </p:cNvPr>
          <p:cNvSpPr txBox="1">
            <a:spLocks/>
          </p:cNvSpPr>
          <p:nvPr/>
        </p:nvSpPr>
        <p:spPr>
          <a:xfrm>
            <a:off x="124460" y="1704045"/>
            <a:ext cx="6631940" cy="50218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2400" dirty="0"/>
              <a:t>For reactions that do not go to completion a dynamic equilibrium exists where the forward and reverse reactions are ongoing.</a:t>
            </a:r>
          </a:p>
          <a:p>
            <a:pPr>
              <a:lnSpc>
                <a:spcPct val="150000"/>
              </a:lnSpc>
            </a:pPr>
            <a:r>
              <a:rPr lang="en-AU" sz="2400" dirty="0"/>
              <a:t>For reactions starting with just the reactants the forward and reverse reaction rates will vary and change till they meet equilibrium.</a:t>
            </a:r>
          </a:p>
          <a:p>
            <a:pPr>
              <a:lnSpc>
                <a:spcPct val="150000"/>
              </a:lnSpc>
            </a:pPr>
            <a:r>
              <a:rPr lang="en-AU" sz="2400" dirty="0"/>
              <a:t>In equilibrium the macro physical properties are not seen to change. </a:t>
            </a:r>
            <a:r>
              <a:rPr lang="en-AU" sz="2400" dirty="0" err="1"/>
              <a:t>Eg</a:t>
            </a:r>
            <a:r>
              <a:rPr lang="en-AU" sz="2400" dirty="0"/>
              <a:t> colours, concentrations etc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887377-9376-4508-9B8F-BC9A4A497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520" y="1914295"/>
            <a:ext cx="5168900" cy="443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43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Chemical equilibrium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0A2A5B-4243-40A5-81CE-F394284DEAAF}"/>
              </a:ext>
            </a:extLst>
          </p:cNvPr>
          <p:cNvSpPr txBox="1"/>
          <p:nvPr/>
        </p:nvSpPr>
        <p:spPr>
          <a:xfrm>
            <a:off x="650240" y="1849120"/>
            <a:ext cx="10881360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When equilibrium is reached the macroscopic properties of the system become constant, this included concentration of reactants and products, pressure, </a:t>
            </a:r>
            <a:r>
              <a:rPr lang="en-US" sz="2400" dirty="0" err="1"/>
              <a:t>colour</a:t>
            </a:r>
            <a:r>
              <a:rPr lang="en-US" sz="2400" dirty="0"/>
              <a:t>, temperature.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This does NOT mean it is a static system, it is important to remember that both the forward and reverse reaction are still occur but are perfectly balanced – for this reason we say equilibriums are </a:t>
            </a:r>
            <a:r>
              <a:rPr lang="en-US" sz="2400" dirty="0">
                <a:solidFill>
                  <a:srgbClr val="0070C0"/>
                </a:solidFill>
              </a:rPr>
              <a:t>dynamic.</a:t>
            </a:r>
            <a:endParaRPr lang="en-A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48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Chemical equilibrium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0A2A5B-4243-40A5-81CE-F394284DEAAF}"/>
              </a:ext>
            </a:extLst>
          </p:cNvPr>
          <p:cNvSpPr txBox="1"/>
          <p:nvPr/>
        </p:nvSpPr>
        <p:spPr>
          <a:xfrm>
            <a:off x="2407920" y="1521432"/>
            <a:ext cx="631952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</a:rPr>
              <a:t>Nitrogen dioxide / Dinitrogen </a:t>
            </a:r>
            <a:r>
              <a:rPr lang="en-US" sz="2400" dirty="0" err="1">
                <a:solidFill>
                  <a:srgbClr val="0070C0"/>
                </a:solidFill>
              </a:rPr>
              <a:t>tetraoxide</a:t>
            </a:r>
            <a:r>
              <a:rPr lang="en-US" sz="2400" dirty="0">
                <a:solidFill>
                  <a:srgbClr val="0070C0"/>
                </a:solidFill>
              </a:rPr>
              <a:t> system</a:t>
            </a:r>
            <a:endParaRPr lang="en-AU" sz="2400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CD51DE-E6EF-4AFF-9CE0-95AAB41DA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744" y="2388684"/>
            <a:ext cx="7600686" cy="13237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69E9C9-5C1B-4409-BDEE-88DA1CEBA1DC}"/>
              </a:ext>
            </a:extLst>
          </p:cNvPr>
          <p:cNvSpPr txBox="1"/>
          <p:nvPr/>
        </p:nvSpPr>
        <p:spPr>
          <a:xfrm>
            <a:off x="933517" y="3883976"/>
            <a:ext cx="11135360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Forward reaction is </a:t>
            </a:r>
            <a:r>
              <a:rPr lang="en-US" sz="2400" dirty="0">
                <a:solidFill>
                  <a:srgbClr val="0070C0"/>
                </a:solidFill>
              </a:rPr>
              <a:t>exothermic,</a:t>
            </a:r>
            <a:r>
              <a:rPr lang="en-US" sz="2400" dirty="0"/>
              <a:t> and the reverse reaction is </a:t>
            </a:r>
            <a:r>
              <a:rPr lang="en-US" sz="2400" dirty="0">
                <a:solidFill>
                  <a:srgbClr val="0070C0"/>
                </a:solidFill>
              </a:rPr>
              <a:t>endothermic</a:t>
            </a:r>
            <a:r>
              <a:rPr lang="en-AU" sz="24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Watch the demo in class to see what happens when you change the conditions of an equilibrium system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2265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Chemical equilibrium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0A2A5B-4243-40A5-81CE-F394284DEAAF}"/>
              </a:ext>
            </a:extLst>
          </p:cNvPr>
          <p:cNvSpPr txBox="1"/>
          <p:nvPr/>
        </p:nvSpPr>
        <p:spPr>
          <a:xfrm>
            <a:off x="2407920" y="1521432"/>
            <a:ext cx="631952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</a:rPr>
              <a:t>Nitrogen dioxide / Dinitrogen </a:t>
            </a:r>
            <a:r>
              <a:rPr lang="en-US" sz="2400" dirty="0" err="1">
                <a:solidFill>
                  <a:srgbClr val="0070C0"/>
                </a:solidFill>
              </a:rPr>
              <a:t>tetraoxide</a:t>
            </a:r>
            <a:r>
              <a:rPr lang="en-US" sz="2400" dirty="0">
                <a:solidFill>
                  <a:srgbClr val="0070C0"/>
                </a:solidFill>
              </a:rPr>
              <a:t> system</a:t>
            </a:r>
            <a:endParaRPr lang="en-AU" sz="2400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CD51DE-E6EF-4AFF-9CE0-95AAB41DA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744" y="2388684"/>
            <a:ext cx="7600686" cy="13237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6E392C-6D00-4213-A25F-FFBF4BBDDF57}"/>
              </a:ext>
            </a:extLst>
          </p:cNvPr>
          <p:cNvSpPr txBox="1"/>
          <p:nvPr/>
        </p:nvSpPr>
        <p:spPr>
          <a:xfrm>
            <a:off x="4188906" y="4356089"/>
            <a:ext cx="6106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dirty="0">
                <a:hlinkClick r:id="rId4"/>
              </a:rPr>
              <a:t>https://www.youtube.com/watch?v=oC3klPMRnwo</a:t>
            </a:r>
            <a:r>
              <a:rPr lang="en-AU" sz="20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CDE09D-ABB2-4195-AB88-B69712D1F7C0}"/>
              </a:ext>
            </a:extLst>
          </p:cNvPr>
          <p:cNvSpPr txBox="1"/>
          <p:nvPr/>
        </p:nvSpPr>
        <p:spPr>
          <a:xfrm>
            <a:off x="711200" y="4325312"/>
            <a:ext cx="4856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effect of temperature:</a:t>
            </a:r>
            <a:endParaRPr lang="en-AU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E854BE-E873-40D1-BD18-1E44C323BD23}"/>
              </a:ext>
            </a:extLst>
          </p:cNvPr>
          <p:cNvSpPr txBox="1"/>
          <p:nvPr/>
        </p:nvSpPr>
        <p:spPr>
          <a:xfrm>
            <a:off x="711200" y="5453826"/>
            <a:ext cx="4856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effect of pressure:</a:t>
            </a:r>
            <a:endParaRPr lang="en-AU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CB1284-1ECD-4D78-9006-1443EDF29315}"/>
              </a:ext>
            </a:extLst>
          </p:cNvPr>
          <p:cNvSpPr txBox="1"/>
          <p:nvPr/>
        </p:nvSpPr>
        <p:spPr>
          <a:xfrm>
            <a:off x="4188906" y="4872624"/>
            <a:ext cx="6106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dirty="0">
                <a:hlinkClick r:id="rId5"/>
              </a:rPr>
              <a:t>https://www.youtube.com/watch?v=ScWBj0hqOLE</a:t>
            </a:r>
            <a:r>
              <a:rPr lang="en-AU" sz="2000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2F03CF-7B03-4C30-B787-C0B47BC41FC0}"/>
              </a:ext>
            </a:extLst>
          </p:cNvPr>
          <p:cNvSpPr txBox="1"/>
          <p:nvPr/>
        </p:nvSpPr>
        <p:spPr>
          <a:xfrm>
            <a:off x="4188906" y="5453826"/>
            <a:ext cx="6106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dirty="0">
                <a:hlinkClick r:id="rId6"/>
              </a:rPr>
              <a:t>https://www.youtube.com/watch?v=L6GfhqoCz8Y</a:t>
            </a:r>
            <a:r>
              <a:rPr lang="en-A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1625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Outline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29AE37-6255-4738-AB2E-38A2AC22C3A6}"/>
              </a:ext>
            </a:extLst>
          </p:cNvPr>
          <p:cNvSpPr txBox="1"/>
          <p:nvPr/>
        </p:nvSpPr>
        <p:spPr>
          <a:xfrm>
            <a:off x="833120" y="2052320"/>
            <a:ext cx="10251440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Reversible reactions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Physical equilibrium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Chemical equilibrium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Resources: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Essential chem chap 2.1 – 2.3, Set 2 Q 1-5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STAWA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511793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Recall – strong and weak acids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245D9EA-E0F5-4F7D-BE31-49322F6ACEB3}"/>
              </a:ext>
            </a:extLst>
          </p:cNvPr>
          <p:cNvSpPr txBox="1">
            <a:spLocks/>
          </p:cNvSpPr>
          <p:nvPr/>
        </p:nvSpPr>
        <p:spPr>
          <a:xfrm>
            <a:off x="568960" y="1531605"/>
            <a:ext cx="11054080" cy="401603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/>
              <a:t>Acids have been described as either strong or weak based on their conductivity (as electrolytes), which shows the amount of ions present in solution to enable a current to be carried.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Eg</a:t>
            </a:r>
            <a:r>
              <a:rPr lang="en-US" sz="2400" dirty="0"/>
              <a:t> Hydrochloric acid is strong while ethanoic acid is weak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/>
              <a:t>HC</a:t>
            </a:r>
            <a:r>
              <a:rPr lang="en-US" sz="2400" i="1" dirty="0"/>
              <a:t>l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aq</a:t>
            </a:r>
            <a:r>
              <a:rPr lang="en-US" sz="2400" baseline="-25000" dirty="0"/>
              <a:t>)</a:t>
            </a:r>
            <a:r>
              <a:rPr lang="en-US" sz="2400" dirty="0"/>
              <a:t>  +  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(l)</a:t>
            </a:r>
            <a:r>
              <a:rPr lang="en-US" sz="2400" dirty="0"/>
              <a:t> 	</a:t>
            </a:r>
            <a:r>
              <a:rPr lang="en-US" sz="2400" dirty="0">
                <a:ea typeface="Wingdings"/>
                <a:cs typeface="Wingdings"/>
                <a:sym typeface="Wingdings"/>
              </a:rPr>
              <a:t> </a:t>
            </a:r>
            <a:r>
              <a:rPr lang="en-US" sz="2400" dirty="0"/>
              <a:t>H</a:t>
            </a:r>
            <a:r>
              <a:rPr lang="en-US" sz="2400" baseline="-25000" dirty="0"/>
              <a:t>3</a:t>
            </a:r>
            <a:r>
              <a:rPr lang="en-US" sz="2400" dirty="0"/>
              <a:t>O</a:t>
            </a:r>
            <a:r>
              <a:rPr lang="en-US" sz="2400" baseline="30000" dirty="0"/>
              <a:t>+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aq</a:t>
            </a:r>
            <a:r>
              <a:rPr lang="en-US" sz="2400" baseline="-25000" dirty="0"/>
              <a:t>)</a:t>
            </a:r>
            <a:r>
              <a:rPr lang="en-US" sz="2400" dirty="0"/>
              <a:t>    +   Cl</a:t>
            </a:r>
            <a:r>
              <a:rPr lang="en-US" sz="2400" baseline="30000" dirty="0"/>
              <a:t>-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aq</a:t>
            </a:r>
            <a:r>
              <a:rPr lang="en-US" sz="2400" baseline="-25000" dirty="0"/>
              <a:t>)</a:t>
            </a:r>
            <a:endParaRPr lang="en-US" sz="2400" dirty="0"/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/>
              <a:t>CH</a:t>
            </a:r>
            <a:r>
              <a:rPr lang="en-US" sz="2400" baseline="-25000" dirty="0"/>
              <a:t>3</a:t>
            </a:r>
            <a:r>
              <a:rPr lang="en-US" sz="2400" dirty="0"/>
              <a:t>COOH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aq</a:t>
            </a:r>
            <a:r>
              <a:rPr lang="en-US" sz="2400" baseline="-25000" dirty="0"/>
              <a:t>)</a:t>
            </a:r>
            <a:r>
              <a:rPr lang="en-US" sz="2400" dirty="0"/>
              <a:t>  +  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(l)</a:t>
            </a:r>
            <a:r>
              <a:rPr lang="en-US" sz="2400" dirty="0"/>
              <a:t>         H</a:t>
            </a:r>
            <a:r>
              <a:rPr lang="en-US" sz="2400" baseline="-25000" dirty="0"/>
              <a:t>3</a:t>
            </a:r>
            <a:r>
              <a:rPr lang="en-US" sz="2400" dirty="0"/>
              <a:t>O</a:t>
            </a:r>
            <a:r>
              <a:rPr lang="en-US" sz="2400" baseline="30000" dirty="0"/>
              <a:t>+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aq</a:t>
            </a:r>
            <a:r>
              <a:rPr lang="en-US" sz="2400" baseline="-25000" dirty="0"/>
              <a:t>)</a:t>
            </a:r>
            <a:r>
              <a:rPr lang="en-US" sz="2400" dirty="0"/>
              <a:t>    +  CH</a:t>
            </a:r>
            <a:r>
              <a:rPr lang="en-US" sz="2400" baseline="-25000" dirty="0"/>
              <a:t>3</a:t>
            </a:r>
            <a:r>
              <a:rPr lang="en-US" sz="2400" dirty="0"/>
              <a:t>COO</a:t>
            </a:r>
            <a:r>
              <a:rPr lang="en-US" sz="2400" baseline="30000" dirty="0"/>
              <a:t>-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aq</a:t>
            </a:r>
            <a:r>
              <a:rPr lang="en-US" sz="2400" baseline="-25000" dirty="0"/>
              <a:t>)</a:t>
            </a:r>
          </a:p>
        </p:txBody>
      </p:sp>
      <p:grpSp>
        <p:nvGrpSpPr>
          <p:cNvPr id="10" name="Group 1">
            <a:extLst>
              <a:ext uri="{FF2B5EF4-FFF2-40B4-BE49-F238E27FC236}">
                <a16:creationId xmlns:a16="http://schemas.microsoft.com/office/drawing/2014/main" id="{3FE89B20-EF42-46D3-862F-51943F6E3D6F}"/>
              </a:ext>
            </a:extLst>
          </p:cNvPr>
          <p:cNvGrpSpPr>
            <a:grpSpLocks/>
          </p:cNvGrpSpPr>
          <p:nvPr/>
        </p:nvGrpSpPr>
        <p:grpSpPr bwMode="auto">
          <a:xfrm>
            <a:off x="5753100" y="4973602"/>
            <a:ext cx="342900" cy="114300"/>
            <a:chOff x="3420" y="2700"/>
            <a:chExt cx="540" cy="180"/>
          </a:xfrm>
        </p:grpSpPr>
        <p:sp>
          <p:nvSpPr>
            <p:cNvPr id="11" name="Line 2">
              <a:extLst>
                <a:ext uri="{FF2B5EF4-FFF2-40B4-BE49-F238E27FC236}">
                  <a16:creationId xmlns:a16="http://schemas.microsoft.com/office/drawing/2014/main" id="{2277C42A-892A-47B5-AF4D-528C1D1037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0" y="2700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3">
              <a:extLst>
                <a:ext uri="{FF2B5EF4-FFF2-40B4-BE49-F238E27FC236}">
                  <a16:creationId xmlns:a16="http://schemas.microsoft.com/office/drawing/2014/main" id="{0598DC5E-4C4E-4876-982A-FCD1284952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0" y="2880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3A8ED1B-BA22-4D05-B79A-75D2901631FA}"/>
              </a:ext>
            </a:extLst>
          </p:cNvPr>
          <p:cNvCxnSpPr/>
          <p:nvPr/>
        </p:nvCxnSpPr>
        <p:spPr>
          <a:xfrm>
            <a:off x="5638800" y="447040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4C3CC9D-9210-45EE-A2E0-C33A81FAE3DE}"/>
              </a:ext>
            </a:extLst>
          </p:cNvPr>
          <p:cNvSpPr txBox="1"/>
          <p:nvPr/>
        </p:nvSpPr>
        <p:spPr>
          <a:xfrm>
            <a:off x="1448692" y="5582830"/>
            <a:ext cx="951992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We show the strong acid as only going in the forward direction, compared to the weak acid which can go forward and backwards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25609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Reversible reactions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B4EB69-2B42-4AFA-9693-8D70F8578BDE}"/>
              </a:ext>
            </a:extLst>
          </p:cNvPr>
          <p:cNvSpPr txBox="1"/>
          <p:nvPr/>
        </p:nvSpPr>
        <p:spPr>
          <a:xfrm>
            <a:off x="848360" y="1621787"/>
            <a:ext cx="10495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can more clearly see the distinction if we consider the energy profile diagram for the two processes.</a:t>
            </a:r>
            <a:endParaRPr lang="en-AU" sz="2400" dirty="0"/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511D7C55-90FB-4DD8-9A20-E52ECE1A1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94" y="2551999"/>
            <a:ext cx="3206364" cy="41607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4A88230-BB63-4D4B-B621-822095BA6150}"/>
              </a:ext>
            </a:extLst>
          </p:cNvPr>
          <p:cNvSpPr txBox="1"/>
          <p:nvPr/>
        </p:nvSpPr>
        <p:spPr>
          <a:xfrm>
            <a:off x="124906" y="2565133"/>
            <a:ext cx="33061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dirty="0" err="1"/>
              <a:t>Ea</a:t>
            </a:r>
            <a:r>
              <a:rPr lang="en-US" sz="2400" dirty="0"/>
              <a:t> of forward reaction is less then </a:t>
            </a:r>
            <a:r>
              <a:rPr lang="en-US" sz="2400" dirty="0" err="1"/>
              <a:t>Ea</a:t>
            </a:r>
            <a:r>
              <a:rPr lang="en-US" sz="2400" dirty="0"/>
              <a:t> of reverse reaction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can make the reverse reaction negligible to the point that we ignore it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F75A2B3-FD1B-4460-AACD-1797849D8788}"/>
              </a:ext>
            </a:extLst>
          </p:cNvPr>
          <p:cNvGrpSpPr/>
          <p:nvPr/>
        </p:nvGrpSpPr>
        <p:grpSpPr>
          <a:xfrm>
            <a:off x="7641522" y="2144948"/>
            <a:ext cx="4059804" cy="2901289"/>
            <a:chOff x="7620000" y="2219218"/>
            <a:chExt cx="4059804" cy="290128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08F4A9C-EB91-470E-993F-52473E63C222}"/>
                </a:ext>
              </a:extLst>
            </p:cNvPr>
            <p:cNvSpPr/>
            <p:nvPr/>
          </p:nvSpPr>
          <p:spPr>
            <a:xfrm>
              <a:off x="7620000" y="2219218"/>
              <a:ext cx="4059804" cy="2901289"/>
            </a:xfrm>
            <a:prstGeom prst="rect">
              <a:avLst/>
            </a:prstGeom>
            <a:solidFill>
              <a:srgbClr val="EEE6D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9" name="Picture 18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6ECF44B3-B241-4418-9398-583E88058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6622" y="2452784"/>
              <a:ext cx="3745100" cy="2568508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3657399-369C-46BC-A9F4-875D59234099}"/>
              </a:ext>
            </a:extLst>
          </p:cNvPr>
          <p:cNvSpPr txBox="1"/>
          <p:nvPr/>
        </p:nvSpPr>
        <p:spPr>
          <a:xfrm>
            <a:off x="6959146" y="5046237"/>
            <a:ext cx="54245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example the </a:t>
            </a:r>
            <a:r>
              <a:rPr lang="en-US" sz="2400" dirty="0" err="1"/>
              <a:t>Ea</a:t>
            </a:r>
            <a:r>
              <a:rPr lang="en-US" sz="2400" dirty="0"/>
              <a:t> for forward and reverse reactions is relatively small, so the reaction can proceed significantly in either direction</a:t>
            </a:r>
          </a:p>
        </p:txBody>
      </p:sp>
    </p:spTree>
    <p:extLst>
      <p:ext uri="{BB962C8B-B14F-4D97-AF65-F5344CB8AC3E}">
        <p14:creationId xmlns:p14="http://schemas.microsoft.com/office/powerpoint/2010/main" val="285971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Reversible reactions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39D301-C22D-4537-B7AA-6947DBBC86B3}"/>
              </a:ext>
            </a:extLst>
          </p:cNvPr>
          <p:cNvSpPr txBox="1"/>
          <p:nvPr/>
        </p:nvSpPr>
        <p:spPr>
          <a:xfrm>
            <a:off x="538994" y="1466921"/>
            <a:ext cx="11114012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Most chemical reactions and physical processes are reversible to some extent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Reversible reactions will never go to completion (i.e. they never give 100 % product) as the competing reverse reaction is always reforming reactants.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Reversible reactions and processes are represented by a double arrow</a:t>
            </a:r>
          </a:p>
          <a:p>
            <a:pPr>
              <a:lnSpc>
                <a:spcPct val="150000"/>
              </a:lnSpc>
            </a:pPr>
            <a:endParaRPr lang="en-AU" sz="2400" dirty="0"/>
          </a:p>
          <a:p>
            <a:pPr>
              <a:lnSpc>
                <a:spcPct val="150000"/>
              </a:lnSpc>
            </a:pPr>
            <a:endParaRPr lang="en-AU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We are going to explore physical equilibrium and chemical equilibrium as well as what happens when the system is changed (e.g. temperature is increased or concentration of one specie is changed)</a:t>
            </a:r>
          </a:p>
        </p:txBody>
      </p:sp>
      <p:pic>
        <p:nvPicPr>
          <p:cNvPr id="10" name="Picture 9" descr="Shape, arrow&#10;&#10;Description automatically generated">
            <a:extLst>
              <a:ext uri="{FF2B5EF4-FFF2-40B4-BE49-F238E27FC236}">
                <a16:creationId xmlns:a16="http://schemas.microsoft.com/office/drawing/2014/main" id="{6F819970-9248-4E45-A4E4-BBFC72AA76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6" b="18053"/>
          <a:stretch/>
        </p:blipFill>
        <p:spPr>
          <a:xfrm>
            <a:off x="2758602" y="3770617"/>
            <a:ext cx="1405649" cy="996592"/>
          </a:xfrm>
          <a:prstGeom prst="rect">
            <a:avLst/>
          </a:prstGeom>
        </p:spPr>
      </p:pic>
      <p:grpSp>
        <p:nvGrpSpPr>
          <p:cNvPr id="17" name="Group 1">
            <a:extLst>
              <a:ext uri="{FF2B5EF4-FFF2-40B4-BE49-F238E27FC236}">
                <a16:creationId xmlns:a16="http://schemas.microsoft.com/office/drawing/2014/main" id="{D5BE8809-9D92-49B1-98AE-42653667A035}"/>
              </a:ext>
            </a:extLst>
          </p:cNvPr>
          <p:cNvGrpSpPr>
            <a:grpSpLocks/>
          </p:cNvGrpSpPr>
          <p:nvPr/>
        </p:nvGrpSpPr>
        <p:grpSpPr bwMode="auto">
          <a:xfrm>
            <a:off x="5538483" y="4127997"/>
            <a:ext cx="1405649" cy="281832"/>
            <a:chOff x="3420" y="2700"/>
            <a:chExt cx="540" cy="180"/>
          </a:xfrm>
        </p:grpSpPr>
        <p:sp>
          <p:nvSpPr>
            <p:cNvPr id="18" name="Line 2">
              <a:extLst>
                <a:ext uri="{FF2B5EF4-FFF2-40B4-BE49-F238E27FC236}">
                  <a16:creationId xmlns:a16="http://schemas.microsoft.com/office/drawing/2014/main" id="{B8BE382D-7684-4477-93D0-9860C0FB15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0" y="2700"/>
              <a:ext cx="540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3">
              <a:extLst>
                <a:ext uri="{FF2B5EF4-FFF2-40B4-BE49-F238E27FC236}">
                  <a16:creationId xmlns:a16="http://schemas.microsoft.com/office/drawing/2014/main" id="{B41DD5AD-E186-45A1-8595-959F406B84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0" y="2880"/>
              <a:ext cx="540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2295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Physical equilibrium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5F5F7C-B0C0-437F-83A4-EDCF127C4185}"/>
              </a:ext>
            </a:extLst>
          </p:cNvPr>
          <p:cNvSpPr txBox="1"/>
          <p:nvPr/>
        </p:nvSpPr>
        <p:spPr>
          <a:xfrm>
            <a:off x="782320" y="1778000"/>
            <a:ext cx="1039368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Open system – </a:t>
            </a:r>
            <a:r>
              <a:rPr lang="en-US" sz="2400" dirty="0"/>
              <a:t>system where matter and energy to enter and/or leave the system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Closed system – </a:t>
            </a:r>
            <a:r>
              <a:rPr lang="en-US" sz="2400" dirty="0"/>
              <a:t>system where only energy can enter or leave the system</a:t>
            </a:r>
            <a:endParaRPr lang="en-AU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A82D5A-84E9-4F2E-94F7-1EF0C609BC6C}"/>
              </a:ext>
            </a:extLst>
          </p:cNvPr>
          <p:cNvSpPr txBox="1"/>
          <p:nvPr/>
        </p:nvSpPr>
        <p:spPr>
          <a:xfrm>
            <a:off x="457200" y="3058160"/>
            <a:ext cx="11338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Physical equilibrium we can explore phases changes and solution equilibria (solid dissolving and precipitating from a solution) </a:t>
            </a:r>
            <a:endParaRPr lang="en-AU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125C9E-E736-41E1-8E8F-53FF30412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640" y="4024588"/>
            <a:ext cx="3483665" cy="25147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CF4235-A72E-4B7D-9319-2F8CF5F73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189" y="3889157"/>
            <a:ext cx="2749532" cy="268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38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Physical equilibrium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F3C28F-301D-42DA-91F3-51080577B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279" y="1813133"/>
            <a:ext cx="9073385" cy="9776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4531CF-574B-4B85-A0E3-D41C86FA0025}"/>
              </a:ext>
            </a:extLst>
          </p:cNvPr>
          <p:cNvSpPr txBox="1"/>
          <p:nvPr/>
        </p:nvSpPr>
        <p:spPr>
          <a:xfrm>
            <a:off x="609600" y="3068320"/>
            <a:ext cx="11084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Closed system so no </a:t>
            </a:r>
            <a:r>
              <a:rPr lang="en-US" sz="2400" dirty="0" err="1"/>
              <a:t>vapour</a:t>
            </a:r>
            <a:r>
              <a:rPr lang="en-US" sz="2400" dirty="0"/>
              <a:t> can escape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Start: very little </a:t>
            </a:r>
            <a:r>
              <a:rPr lang="en-US" sz="2400" dirty="0" err="1"/>
              <a:t>vapour</a:t>
            </a:r>
            <a:r>
              <a:rPr lang="en-US" sz="2400" dirty="0"/>
              <a:t> in the flask, evaporation rate will be high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Overtime: as concentration of </a:t>
            </a:r>
            <a:r>
              <a:rPr lang="en-US" sz="2400" dirty="0" err="1"/>
              <a:t>vapour</a:t>
            </a:r>
            <a:r>
              <a:rPr lang="en-US" sz="2400" dirty="0"/>
              <a:t> increases the evaporation rate will slow but at the same time the condensation will begin to increase.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Dynamic equilibrium</a:t>
            </a:r>
            <a:r>
              <a:rPr lang="en-US" sz="2400" dirty="0"/>
              <a:t>: the point at which the rate of condensation equals the rate of evaporation. The amount of water liquid and water </a:t>
            </a:r>
            <a:r>
              <a:rPr lang="en-US" sz="2400" dirty="0" err="1"/>
              <a:t>vapour</a:t>
            </a:r>
            <a:r>
              <a:rPr lang="en-US" sz="2400" dirty="0"/>
              <a:t> is now steady. This results in a constant </a:t>
            </a:r>
            <a:r>
              <a:rPr lang="en-US" sz="2400" dirty="0" err="1"/>
              <a:t>vapour</a:t>
            </a:r>
            <a:r>
              <a:rPr lang="en-US" sz="2400" dirty="0"/>
              <a:t> pressure that we call the </a:t>
            </a:r>
            <a:r>
              <a:rPr lang="en-US" sz="2400" dirty="0">
                <a:solidFill>
                  <a:srgbClr val="0070C0"/>
                </a:solidFill>
              </a:rPr>
              <a:t>equilibrium </a:t>
            </a:r>
            <a:r>
              <a:rPr lang="en-US" sz="2400" dirty="0" err="1">
                <a:solidFill>
                  <a:srgbClr val="0070C0"/>
                </a:solidFill>
              </a:rPr>
              <a:t>vapour</a:t>
            </a:r>
            <a:r>
              <a:rPr lang="en-US" sz="2400" dirty="0">
                <a:solidFill>
                  <a:srgbClr val="0070C0"/>
                </a:solidFill>
              </a:rPr>
              <a:t> pressure</a:t>
            </a:r>
            <a:endParaRPr lang="en-A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87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Physical equilibrium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F3C28F-301D-42DA-91F3-51080577B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277" y="1654672"/>
            <a:ext cx="9073385" cy="9776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71AEAE-64D3-4E5D-BB23-F3233565B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572" y="2719833"/>
            <a:ext cx="740092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91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Physical equilibrium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pic>
        <p:nvPicPr>
          <p:cNvPr id="9" name="Picture 4" descr="Equilibrium">
            <a:extLst>
              <a:ext uri="{FF2B5EF4-FFF2-40B4-BE49-F238E27FC236}">
                <a16:creationId xmlns:a16="http://schemas.microsoft.com/office/drawing/2014/main" id="{81D1C102-C2CA-4A7E-976C-F68C22919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17" y="1714946"/>
            <a:ext cx="5256212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2FD716-827D-4763-AB15-80052FB61ED6}"/>
              </a:ext>
            </a:extLst>
          </p:cNvPr>
          <p:cNvSpPr txBox="1"/>
          <p:nvPr/>
        </p:nvSpPr>
        <p:spPr>
          <a:xfrm>
            <a:off x="6873411" y="1880171"/>
            <a:ext cx="4859677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We are now graphing rate vs time, rather than amount vs time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See in both graphs when you reach the steady state you are in equilibrium **WACE ALERT** if your equilibrium section is not straight you will lose marks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414033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706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Barnes</dc:creator>
  <cp:lastModifiedBy>BARNES Alison [Rossmoyne Senior High School]</cp:lastModifiedBy>
  <cp:revision>13</cp:revision>
  <dcterms:created xsi:type="dcterms:W3CDTF">2021-01-31T07:33:31Z</dcterms:created>
  <dcterms:modified xsi:type="dcterms:W3CDTF">2021-02-12T00:30:06Z</dcterms:modified>
</cp:coreProperties>
</file>